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erriweather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2.xml"/><Relationship Id="rId18" Type="http://schemas.openxmlformats.org/officeDocument/2006/relationships/font" Target="fonts/Merriweathe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Relationship Id="rId4" Type="http://schemas.openxmlformats.org/officeDocument/2006/relationships/image" Target="../media/image01.png"/><Relationship Id="rId5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Relationship Id="rId5" Type="http://schemas.openxmlformats.org/officeDocument/2006/relationships/image" Target="../media/image03.png"/><Relationship Id="rId6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Relationship Id="rId4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9.jpg"/><Relationship Id="rId5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510175" y="1483800"/>
            <a:ext cx="9881100" cy="21759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925" y="1676400"/>
            <a:ext cx="5010150" cy="179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/>
          <p:nvPr/>
        </p:nvCxnSpPr>
        <p:spPr>
          <a:xfrm>
            <a:off x="-333200" y="1322325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" name="Shape 57"/>
          <p:cNvCxnSpPr/>
          <p:nvPr/>
        </p:nvCxnSpPr>
        <p:spPr>
          <a:xfrm>
            <a:off x="-212025" y="3800475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7733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/>
              <a:t>Learning from DC’s TV Show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</a:t>
            </a:r>
            <a:r>
              <a:rPr b="1" i="1" lang="en" u="sng"/>
              <a:t>Strength</a:t>
            </a:r>
            <a:r>
              <a:rPr lang="en"/>
              <a:t>- Successful Rebooting </a:t>
            </a:r>
          </a:p>
          <a:p>
            <a:pPr indent="38735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- (e.g. Gotham) -&gt; used </a:t>
            </a:r>
            <a:r>
              <a:rPr i="1" lang="en" u="sng"/>
              <a:t>famous character</a:t>
            </a:r>
            <a:r>
              <a:rPr lang="en"/>
              <a:t> (Batman) and made a TV show.</a:t>
            </a:r>
          </a:p>
          <a:p>
            <a:pPr indent="38735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 u="sng"/>
              <a:t>Weakness</a:t>
            </a:r>
            <a:r>
              <a:rPr lang="en"/>
              <a:t>- Only using Famous Characters</a:t>
            </a:r>
          </a:p>
          <a:p>
            <a:pPr indent="38735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- They are only using Characters that have been successful</a:t>
            </a:r>
          </a:p>
          <a:p>
            <a:pPr indent="38735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- Therefore, stories became predictable  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749" y="3030275"/>
            <a:ext cx="2948774" cy="19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8555425" y="5123000"/>
            <a:ext cx="163800" cy="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0" name="Shape 150"/>
          <p:cNvCxnSpPr/>
          <p:nvPr/>
        </p:nvCxnSpPr>
        <p:spPr>
          <a:xfrm>
            <a:off x="-195250" y="335550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1" name="Shape 151"/>
          <p:cNvCxnSpPr/>
          <p:nvPr/>
        </p:nvCxnSpPr>
        <p:spPr>
          <a:xfrm>
            <a:off x="-63675" y="528425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4825" y="3250350"/>
            <a:ext cx="3474924" cy="161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9999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2781150" y="2004300"/>
            <a:ext cx="35817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Appendix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>
            <a:off x="-195250" y="335550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6" name="Shape 166"/>
          <p:cNvCxnSpPr/>
          <p:nvPr/>
        </p:nvCxnSpPr>
        <p:spPr>
          <a:xfrm>
            <a:off x="-42850" y="487950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7" name="Shape 167"/>
          <p:cNvSpPr/>
          <p:nvPr/>
        </p:nvSpPr>
        <p:spPr>
          <a:xfrm>
            <a:off x="412000" y="2700350"/>
            <a:ext cx="4044300" cy="1839300"/>
          </a:xfrm>
          <a:prstGeom prst="rect">
            <a:avLst/>
          </a:prstGeom>
          <a:solidFill>
            <a:srgbClr val="EE2107">
              <a:alpha val="5461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673350" y="2700350"/>
            <a:ext cx="4044300" cy="1839300"/>
          </a:xfrm>
          <a:prstGeom prst="rect">
            <a:avLst/>
          </a:prstGeom>
          <a:solidFill>
            <a:srgbClr val="EE2107">
              <a:alpha val="5461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4673350" y="640350"/>
            <a:ext cx="4044300" cy="1776900"/>
          </a:xfrm>
          <a:prstGeom prst="rect">
            <a:avLst/>
          </a:prstGeom>
          <a:solidFill>
            <a:srgbClr val="EE2107">
              <a:alpha val="5461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12000" y="647050"/>
            <a:ext cx="4044300" cy="1776900"/>
          </a:xfrm>
          <a:prstGeom prst="rect">
            <a:avLst/>
          </a:prstGeom>
          <a:solidFill>
            <a:srgbClr val="EE2107">
              <a:alpha val="5461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510175" y="708000"/>
            <a:ext cx="21864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Strengths: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Shape 63"/>
          <p:cNvCxnSpPr/>
          <p:nvPr/>
        </p:nvCxnSpPr>
        <p:spPr>
          <a:xfrm>
            <a:off x="-195250" y="325125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4" name="Shape 64"/>
          <p:cNvCxnSpPr/>
          <p:nvPr/>
        </p:nvCxnSpPr>
        <p:spPr>
          <a:xfrm>
            <a:off x="-195250" y="508750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475" y="0"/>
            <a:ext cx="9339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437300" y="873300"/>
            <a:ext cx="7431000" cy="3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D60000"/>
                </a:solidFill>
                <a:latin typeface="Merriweather"/>
                <a:ea typeface="Merriweather"/>
                <a:cs typeface="Merriweather"/>
                <a:sym typeface="Merriweather"/>
              </a:rPr>
              <a:t>#1. Executive Summary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D60000"/>
                </a:solidFill>
                <a:latin typeface="Merriweather"/>
                <a:ea typeface="Merriweather"/>
                <a:cs typeface="Merriweather"/>
                <a:sym typeface="Merriweather"/>
              </a:rPr>
              <a:t>#2. Issues</a:t>
            </a:r>
          </a:p>
          <a:p>
            <a:pPr indent="-355600" lvl="0" marL="457200" rtl="0">
              <a:spcBef>
                <a:spcPts val="0"/>
              </a:spcBef>
              <a:buClr>
                <a:srgbClr val="D60000"/>
              </a:buClr>
              <a:buSzPct val="100000"/>
              <a:buFont typeface="Merriweather"/>
              <a:buChar char="-"/>
            </a:pPr>
            <a:r>
              <a:rPr lang="en" sz="2000">
                <a:solidFill>
                  <a:srgbClr val="D60000"/>
                </a:solidFill>
                <a:latin typeface="Merriweather"/>
                <a:ea typeface="Merriweather"/>
                <a:cs typeface="Merriweather"/>
                <a:sym typeface="Merriweather"/>
              </a:rPr>
              <a:t>Lack of female characters</a:t>
            </a:r>
          </a:p>
          <a:p>
            <a:pPr indent="-355600" lvl="0" marL="457200" rtl="0">
              <a:spcBef>
                <a:spcPts val="0"/>
              </a:spcBef>
              <a:buClr>
                <a:srgbClr val="D60000"/>
              </a:buClr>
              <a:buSzPct val="100000"/>
              <a:buFont typeface="Merriweather"/>
              <a:buChar char="-"/>
            </a:pPr>
            <a:r>
              <a:rPr lang="en" sz="2000">
                <a:solidFill>
                  <a:srgbClr val="D60000"/>
                </a:solidFill>
                <a:latin typeface="Merriweather"/>
                <a:ea typeface="Merriweather"/>
                <a:cs typeface="Merriweather"/>
                <a:sym typeface="Merriweather"/>
              </a:rPr>
              <a:t>Overload of comic series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D60000"/>
                </a:solidFill>
                <a:latin typeface="Merriweather"/>
                <a:ea typeface="Merriweather"/>
                <a:cs typeface="Merriweather"/>
                <a:sym typeface="Merriweather"/>
              </a:rPr>
              <a:t>#3. Recommendation</a:t>
            </a:r>
          </a:p>
          <a:p>
            <a:pPr indent="-355600" lvl="0" marL="457200" rtl="0">
              <a:spcBef>
                <a:spcPts val="0"/>
              </a:spcBef>
              <a:buClr>
                <a:srgbClr val="D60000"/>
              </a:buClr>
              <a:buSzPct val="100000"/>
              <a:buFont typeface="Merriweather"/>
              <a:buChar char="-"/>
            </a:pPr>
            <a:r>
              <a:rPr lang="en" sz="2000">
                <a:solidFill>
                  <a:srgbClr val="D60000"/>
                </a:solidFill>
                <a:latin typeface="Merriweather"/>
                <a:ea typeface="Merriweather"/>
                <a:cs typeface="Merriweather"/>
                <a:sym typeface="Merriweather"/>
              </a:rPr>
              <a:t>Use more undeveloped characters (e.g. more female)</a:t>
            </a:r>
          </a:p>
          <a:p>
            <a:pPr indent="-355600" lvl="0" marL="457200" rtl="0">
              <a:spcBef>
                <a:spcPts val="0"/>
              </a:spcBef>
              <a:buClr>
                <a:srgbClr val="D60000"/>
              </a:buClr>
              <a:buSzPct val="100000"/>
              <a:buFont typeface="Merriweather"/>
              <a:buChar char="-"/>
            </a:pPr>
            <a:r>
              <a:rPr lang="en" sz="2000">
                <a:solidFill>
                  <a:srgbClr val="D60000"/>
                </a:solidFill>
                <a:latin typeface="Merriweather"/>
                <a:ea typeface="Merriweather"/>
                <a:cs typeface="Merriweather"/>
                <a:sym typeface="Merriweather"/>
              </a:rPr>
              <a:t>Make TV Shows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D60000"/>
                </a:solidFill>
                <a:latin typeface="Merriweather"/>
                <a:ea typeface="Merriweather"/>
                <a:cs typeface="Merriweather"/>
                <a:sym typeface="Merriweather"/>
              </a:rPr>
              <a:t>#4. Case Study</a:t>
            </a:r>
          </a:p>
          <a:p>
            <a:pPr indent="-355600" lvl="0" marL="457200" rtl="0">
              <a:spcBef>
                <a:spcPts val="0"/>
              </a:spcBef>
              <a:buClr>
                <a:srgbClr val="D60000"/>
              </a:buClr>
              <a:buSzPct val="100000"/>
              <a:buFont typeface="Merriweather"/>
              <a:buChar char="-"/>
            </a:pPr>
            <a:r>
              <a:rPr lang="en" sz="2000">
                <a:solidFill>
                  <a:srgbClr val="D60000"/>
                </a:solidFill>
                <a:latin typeface="Merriweather"/>
                <a:ea typeface="Merriweather"/>
                <a:cs typeface="Merriweather"/>
                <a:sym typeface="Merriweather"/>
              </a:rPr>
              <a:t>DC’s Strengths and Weaknesses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D60000"/>
                </a:solidFill>
                <a:latin typeface="Merriweather"/>
                <a:ea typeface="Merriweather"/>
                <a:cs typeface="Merriweather"/>
                <a:sym typeface="Merriweather"/>
              </a:rPr>
              <a:t>#5.Appendix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368550" y="3919050"/>
            <a:ext cx="9881100" cy="7704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-326550" y="218650"/>
            <a:ext cx="9881100" cy="770400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220200" y="317500"/>
            <a:ext cx="878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Lack of adapting to current trends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562275" y="4017900"/>
            <a:ext cx="851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Performing traditional characters with new styles</a:t>
            </a:r>
          </a:p>
        </p:txBody>
      </p:sp>
      <p:sp>
        <p:nvSpPr>
          <p:cNvPr id="75" name="Shape 75"/>
          <p:cNvSpPr/>
          <p:nvPr/>
        </p:nvSpPr>
        <p:spPr>
          <a:xfrm>
            <a:off x="475175" y="1266350"/>
            <a:ext cx="2373900" cy="999600"/>
          </a:xfrm>
          <a:prstGeom prst="rect">
            <a:avLst/>
          </a:prstGeom>
          <a:solidFill>
            <a:srgbClr val="EE2107">
              <a:alpha val="5461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6" name="Shape 76"/>
          <p:cNvCxnSpPr>
            <a:stCxn id="75" idx="2"/>
            <a:endCxn id="77" idx="0"/>
          </p:cNvCxnSpPr>
          <p:nvPr/>
        </p:nvCxnSpPr>
        <p:spPr>
          <a:xfrm>
            <a:off x="1662125" y="2265950"/>
            <a:ext cx="0" cy="376200"/>
          </a:xfrm>
          <a:prstGeom prst="straightConnector1">
            <a:avLst/>
          </a:prstGeom>
          <a:noFill/>
          <a:ln cap="flat" cmpd="sng" w="28575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8" name="Shape 78"/>
          <p:cNvCxnSpPr/>
          <p:nvPr/>
        </p:nvCxnSpPr>
        <p:spPr>
          <a:xfrm>
            <a:off x="4614000" y="2286175"/>
            <a:ext cx="0" cy="376200"/>
          </a:xfrm>
          <a:prstGeom prst="straightConnector1">
            <a:avLst/>
          </a:prstGeom>
          <a:noFill/>
          <a:ln cap="flat" cmpd="sng" w="28575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9" name="Shape 79"/>
          <p:cNvSpPr txBox="1"/>
          <p:nvPr/>
        </p:nvSpPr>
        <p:spPr>
          <a:xfrm>
            <a:off x="553325" y="1430375"/>
            <a:ext cx="22176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Lack of Female characters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525450" y="2829162"/>
            <a:ext cx="2093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Create Female characters</a:t>
            </a:r>
            <a:r>
              <a:rPr lang="en"/>
              <a:t>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734962" y="2853612"/>
            <a:ext cx="185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Make TV Shows</a:t>
            </a:r>
          </a:p>
        </p:txBody>
      </p:sp>
      <p:sp>
        <p:nvSpPr>
          <p:cNvPr id="82" name="Shape 82"/>
          <p:cNvSpPr/>
          <p:nvPr/>
        </p:nvSpPr>
        <p:spPr>
          <a:xfrm>
            <a:off x="3411562" y="1279850"/>
            <a:ext cx="2373900" cy="999600"/>
          </a:xfrm>
          <a:prstGeom prst="rect">
            <a:avLst/>
          </a:prstGeom>
          <a:solidFill>
            <a:srgbClr val="EE2107">
              <a:alpha val="5461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475175" y="2662350"/>
            <a:ext cx="2373900" cy="999600"/>
          </a:xfrm>
          <a:prstGeom prst="rect">
            <a:avLst/>
          </a:prstGeom>
          <a:solidFill>
            <a:srgbClr val="EE2107">
              <a:alpha val="5461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427050" y="2669100"/>
            <a:ext cx="2373900" cy="999600"/>
          </a:xfrm>
          <a:prstGeom prst="rect">
            <a:avLst/>
          </a:prstGeom>
          <a:solidFill>
            <a:srgbClr val="EE2107">
              <a:alpha val="5461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770475" y="2811225"/>
            <a:ext cx="1818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Create Female characters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3797150" y="2908487"/>
            <a:ext cx="194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Make TV Shows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3844100" y="1430375"/>
            <a:ext cx="15870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 overload of comic series</a:t>
            </a:r>
          </a:p>
        </p:txBody>
      </p:sp>
      <p:cxnSp>
        <p:nvCxnSpPr>
          <p:cNvPr id="89" name="Shape 89"/>
          <p:cNvCxnSpPr/>
          <p:nvPr/>
        </p:nvCxnSpPr>
        <p:spPr>
          <a:xfrm>
            <a:off x="7613050" y="2286175"/>
            <a:ext cx="0" cy="376200"/>
          </a:xfrm>
          <a:prstGeom prst="straightConnector1">
            <a:avLst/>
          </a:prstGeom>
          <a:noFill/>
          <a:ln cap="flat" cmpd="sng" w="28575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0" name="Shape 90"/>
          <p:cNvSpPr/>
          <p:nvPr/>
        </p:nvSpPr>
        <p:spPr>
          <a:xfrm>
            <a:off x="6426125" y="2669100"/>
            <a:ext cx="2373900" cy="999600"/>
          </a:xfrm>
          <a:prstGeom prst="rect">
            <a:avLst/>
          </a:prstGeom>
          <a:solidFill>
            <a:srgbClr val="EE2107">
              <a:alpha val="5461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426125" y="1279850"/>
            <a:ext cx="2373900" cy="999600"/>
          </a:xfrm>
          <a:prstGeom prst="rect">
            <a:avLst/>
          </a:prstGeom>
          <a:solidFill>
            <a:srgbClr val="EE2107">
              <a:alpha val="54619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999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1780050" y="2084250"/>
            <a:ext cx="5583900" cy="97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Issue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600475"/>
            <a:ext cx="8520600" cy="172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b="1" lang="en" sz="2400"/>
              <a:t>Lack of female characters in all Marvel Series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200 female characters, 500 male characters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Female characters also don't show up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Only Gamora in the New Guardians of the Galaxy film or Black Widow in The Avengers are successful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3" name="Shape 103"/>
          <p:cNvCxnSpPr/>
          <p:nvPr/>
        </p:nvCxnSpPr>
        <p:spPr>
          <a:xfrm>
            <a:off x="-139425" y="441962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-195250" y="283475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900" y="2956075"/>
            <a:ext cx="2383924" cy="180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2075" y="2956075"/>
            <a:ext cx="2383924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8299" y="2840700"/>
            <a:ext cx="1387700" cy="19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153725" y="435875"/>
            <a:ext cx="8520600" cy="379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/>
              <a:t>2. An overload of comic series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/>
              <a:t>(Periodicals/graphic novels)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over 15,400 comic books and not read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Lack of popularity 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★"/>
            </a:pPr>
            <a:r>
              <a:rPr lang="en" sz="1400"/>
              <a:t>Lazy to read all the series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★"/>
            </a:pPr>
            <a:r>
              <a:rPr lang="en" sz="1400"/>
              <a:t>Expensive ($10-$25)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★"/>
            </a:pPr>
            <a:r>
              <a:rPr lang="en" sz="1400"/>
              <a:t>Other approaches (movies, tv shows etc..)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“Not in style”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Competition 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★"/>
            </a:pPr>
            <a:r>
              <a:rPr lang="en" sz="1400"/>
              <a:t>DC </a:t>
            </a:r>
          </a:p>
          <a:p>
            <a:pPr indent="-317500" lvl="0" marL="457200">
              <a:spcBef>
                <a:spcPts val="0"/>
              </a:spcBef>
              <a:buSzPct val="100000"/>
              <a:buChar char="★"/>
            </a:pPr>
            <a:r>
              <a:rPr lang="en" sz="1400"/>
              <a:t>The New 52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>
            <a:off x="-195250" y="283475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6" name="Shape 116"/>
          <p:cNvCxnSpPr/>
          <p:nvPr/>
        </p:nvCxnSpPr>
        <p:spPr>
          <a:xfrm>
            <a:off x="-42850" y="435875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075" y="588274"/>
            <a:ext cx="2126575" cy="32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9999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Recommendation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7320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Making 30 minutes TV shows</a:t>
            </a:r>
            <a:r>
              <a:rPr lang="en"/>
              <a:t> using famous and </a:t>
            </a:r>
            <a:r>
              <a:rPr i="1" lang="en" u="sng"/>
              <a:t>undeveloped characters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/>
              <a:t>											    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Shape 129"/>
          <p:cNvCxnSpPr/>
          <p:nvPr/>
        </p:nvCxnSpPr>
        <p:spPr>
          <a:xfrm>
            <a:off x="-253950" y="289575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" name="Shape 130"/>
          <p:cNvCxnSpPr/>
          <p:nvPr/>
        </p:nvCxnSpPr>
        <p:spPr>
          <a:xfrm>
            <a:off x="-101550" y="441975"/>
            <a:ext cx="9651900" cy="20700"/>
          </a:xfrm>
          <a:prstGeom prst="straightConnector1">
            <a:avLst/>
          </a:prstGeom>
          <a:noFill/>
          <a:ln cap="flat" cmpd="sng" w="38100">
            <a:solidFill>
              <a:srgbClr val="D6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 rot="5396840">
            <a:off x="5551474" y="1200687"/>
            <a:ext cx="326400" cy="3612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5895425" y="1261300"/>
            <a:ext cx="2523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more female characters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37650" y="1558075"/>
            <a:ext cx="7868700" cy="18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 People can enjoy it with shorter amount of time.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Variety of events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More characters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 Being able to target more types of customers   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675" y="2299925"/>
            <a:ext cx="3487672" cy="209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650" y="2703525"/>
            <a:ext cx="3829624" cy="18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9999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Case Study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0" y="4661975"/>
            <a:ext cx="1115500" cy="39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