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Montserrat"/>
      <p:regular r:id="rId15"/>
      <p:bold r:id="rId16"/>
    </p:embeddedFont>
    <p:embeddedFont>
      <p:font typeface="Quicksa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Quicksand-regular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Quicksa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MARVEL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940450" y="3586800"/>
            <a:ext cx="3595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500" y="3248000"/>
            <a:ext cx="2485374" cy="17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Q &amp; A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940450" y="3586800"/>
            <a:ext cx="3595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500" y="3248000"/>
            <a:ext cx="2485374" cy="17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   AGENDA</a:t>
            </a:r>
            <a:r>
              <a:rPr lang="en" sz="3600">
                <a:solidFill>
                  <a:srgbClr val="980000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  <a:r>
              <a:rPr lang="en" sz="3600">
                <a:solidFill>
                  <a:srgbClr val="FFFFFF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        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77326" y="1599656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 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Analysis 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Alternatives 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Implementation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Risks and Mitigation 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ontserrat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Questions 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500" y="3248000"/>
            <a:ext cx="2485374" cy="17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EXECUTIVE SUMMARY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500" y="3248000"/>
            <a:ext cx="2485374" cy="17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  </a:t>
            </a:r>
            <a:r>
              <a:rPr lang="en" sz="3600">
                <a:solidFill>
                  <a:schemeClr val="lt1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   EXECUTIVE SUMMARY</a:t>
            </a:r>
            <a:r>
              <a:rPr lang="en" sz="3600">
                <a:solidFill>
                  <a:srgbClr val="980000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</a:p>
        </p:txBody>
      </p:sp>
      <p:sp>
        <p:nvSpPr>
          <p:cNvPr id="75" name="Shape 75"/>
          <p:cNvSpPr/>
          <p:nvPr/>
        </p:nvSpPr>
        <p:spPr>
          <a:xfrm>
            <a:off x="402550" y="4122400"/>
            <a:ext cx="13110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Outcomes</a:t>
            </a:r>
          </a:p>
        </p:txBody>
      </p:sp>
      <p:sp>
        <p:nvSpPr>
          <p:cNvPr id="76" name="Shape 76"/>
          <p:cNvSpPr/>
          <p:nvPr/>
        </p:nvSpPr>
        <p:spPr>
          <a:xfrm>
            <a:off x="402550" y="1319375"/>
            <a:ext cx="13110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Objective</a:t>
            </a:r>
          </a:p>
        </p:txBody>
      </p:sp>
      <p:sp>
        <p:nvSpPr>
          <p:cNvPr id="77" name="Shape 77"/>
          <p:cNvSpPr/>
          <p:nvPr/>
        </p:nvSpPr>
        <p:spPr>
          <a:xfrm>
            <a:off x="402550" y="2080250"/>
            <a:ext cx="13110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Issues</a:t>
            </a:r>
          </a:p>
        </p:txBody>
      </p:sp>
      <p:sp>
        <p:nvSpPr>
          <p:cNvPr id="78" name="Shape 78"/>
          <p:cNvSpPr/>
          <p:nvPr/>
        </p:nvSpPr>
        <p:spPr>
          <a:xfrm>
            <a:off x="402550" y="2841125"/>
            <a:ext cx="13110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Solution</a:t>
            </a:r>
            <a:r>
              <a:rPr lang="en"/>
              <a:t> </a:t>
            </a:r>
          </a:p>
        </p:txBody>
      </p:sp>
      <p:sp>
        <p:nvSpPr>
          <p:cNvPr id="79" name="Shape 79"/>
          <p:cNvSpPr/>
          <p:nvPr/>
        </p:nvSpPr>
        <p:spPr>
          <a:xfrm>
            <a:off x="3522700" y="1319375"/>
            <a:ext cx="40149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To have the greatest Marvel Experience</a:t>
            </a:r>
          </a:p>
        </p:txBody>
      </p:sp>
      <p:sp>
        <p:nvSpPr>
          <p:cNvPr id="80" name="Shape 80"/>
          <p:cNvSpPr/>
          <p:nvPr/>
        </p:nvSpPr>
        <p:spPr>
          <a:xfrm>
            <a:off x="2566800" y="2080250"/>
            <a:ext cx="27969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Lack of Female characters </a:t>
            </a:r>
          </a:p>
        </p:txBody>
      </p:sp>
      <p:sp>
        <p:nvSpPr>
          <p:cNvPr id="81" name="Shape 81"/>
          <p:cNvSpPr/>
          <p:nvPr/>
        </p:nvSpPr>
        <p:spPr>
          <a:xfrm>
            <a:off x="5889625" y="2080250"/>
            <a:ext cx="2796900" cy="38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Competition with DC </a:t>
            </a:r>
          </a:p>
        </p:txBody>
      </p:sp>
      <p:cxnSp>
        <p:nvCxnSpPr>
          <p:cNvPr id="82" name="Shape 82"/>
          <p:cNvCxnSpPr>
            <a:stCxn id="79" idx="2"/>
          </p:cNvCxnSpPr>
          <p:nvPr/>
        </p:nvCxnSpPr>
        <p:spPr>
          <a:xfrm>
            <a:off x="5530150" y="1705775"/>
            <a:ext cx="4800" cy="2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" name="Shape 83"/>
          <p:cNvCxnSpPr/>
          <p:nvPr/>
        </p:nvCxnSpPr>
        <p:spPr>
          <a:xfrm rot="10800000">
            <a:off x="4233050" y="1902650"/>
            <a:ext cx="131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5544050" y="1902650"/>
            <a:ext cx="131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" name="Shape 85"/>
          <p:cNvCxnSpPr/>
          <p:nvPr/>
        </p:nvCxnSpPr>
        <p:spPr>
          <a:xfrm>
            <a:off x="4251350" y="1902650"/>
            <a:ext cx="0" cy="20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6" name="Shape 86"/>
          <p:cNvCxnSpPr/>
          <p:nvPr/>
        </p:nvCxnSpPr>
        <p:spPr>
          <a:xfrm>
            <a:off x="6855050" y="1902650"/>
            <a:ext cx="0" cy="20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7" name="Shape 87"/>
          <p:cNvSpPr/>
          <p:nvPr/>
        </p:nvSpPr>
        <p:spPr>
          <a:xfrm>
            <a:off x="2566800" y="2841125"/>
            <a:ext cx="27969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Make more extended female Character storylines </a:t>
            </a:r>
          </a:p>
        </p:txBody>
      </p:sp>
      <p:sp>
        <p:nvSpPr>
          <p:cNvPr id="88" name="Shape 88"/>
          <p:cNvSpPr/>
          <p:nvPr/>
        </p:nvSpPr>
        <p:spPr>
          <a:xfrm>
            <a:off x="5680525" y="2841125"/>
            <a:ext cx="30060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Creativity, and originality in new TV shows or Movies </a:t>
            </a:r>
          </a:p>
        </p:txBody>
      </p:sp>
      <p:cxnSp>
        <p:nvCxnSpPr>
          <p:cNvPr id="89" name="Shape 89"/>
          <p:cNvCxnSpPr/>
          <p:nvPr/>
        </p:nvCxnSpPr>
        <p:spPr>
          <a:xfrm rot="10800000">
            <a:off x="4251350" y="2640725"/>
            <a:ext cx="131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" name="Shape 90"/>
          <p:cNvCxnSpPr/>
          <p:nvPr/>
        </p:nvCxnSpPr>
        <p:spPr>
          <a:xfrm rot="10800000">
            <a:off x="5562350" y="2640725"/>
            <a:ext cx="131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" name="Shape 91"/>
          <p:cNvCxnSpPr/>
          <p:nvPr/>
        </p:nvCxnSpPr>
        <p:spPr>
          <a:xfrm>
            <a:off x="4269650" y="2640725"/>
            <a:ext cx="0" cy="20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" name="Shape 92"/>
          <p:cNvCxnSpPr/>
          <p:nvPr/>
        </p:nvCxnSpPr>
        <p:spPr>
          <a:xfrm>
            <a:off x="6873350" y="2640725"/>
            <a:ext cx="0" cy="20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3" name="Shape 93"/>
          <p:cNvSpPr/>
          <p:nvPr/>
        </p:nvSpPr>
        <p:spPr>
          <a:xfrm>
            <a:off x="2566800" y="3801400"/>
            <a:ext cx="6209100" cy="804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Consolas"/>
              <a:buAutoNum type="arabicPeriod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Strengthen customer loyalty and relationship </a:t>
            </a:r>
          </a:p>
          <a:p>
            <a:pPr indent="-228600" lvl="0" marL="457200" rtl="0">
              <a:spcBef>
                <a:spcPts val="0"/>
              </a:spcBef>
              <a:buFont typeface="Consolas"/>
              <a:buAutoNum type="arabicPeriod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Increase in a broader form of TV network 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4260450" y="3359200"/>
            <a:ext cx="0" cy="4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" name="Shape 95"/>
          <p:cNvCxnSpPr/>
          <p:nvPr/>
        </p:nvCxnSpPr>
        <p:spPr>
          <a:xfrm>
            <a:off x="6873350" y="3359200"/>
            <a:ext cx="0" cy="4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8900" y="0"/>
            <a:ext cx="1915109" cy="13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Analysis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Similarities between </a:t>
            </a:r>
            <a:r>
              <a:rPr b="1" lang="en">
                <a:solidFill>
                  <a:schemeClr val="dk1"/>
                </a:solidFill>
              </a:rPr>
              <a:t>DC Comics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dk1"/>
                </a:solidFill>
              </a:rPr>
              <a:t>Marvel Comics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Following the trend </a:t>
            </a: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832400" y="863550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Differences between </a:t>
            </a:r>
            <a:r>
              <a:rPr b="1" lang="en">
                <a:solidFill>
                  <a:schemeClr val="dk1"/>
                </a:solidFill>
              </a:rPr>
              <a:t>DC Comics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dk1"/>
                </a:solidFill>
              </a:rPr>
              <a:t>Marvel Comics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3388" l="0" r="-4810" t="71475"/>
          <a:stretch/>
        </p:blipFill>
        <p:spPr>
          <a:xfrm>
            <a:off x="124950" y="1568000"/>
            <a:ext cx="3999899" cy="17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849" y="1505950"/>
            <a:ext cx="4932674" cy="20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lt1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   ALTERNATIVES</a:t>
            </a:r>
            <a:r>
              <a:rPr lang="en" sz="3600">
                <a:solidFill>
                  <a:srgbClr val="980000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35500" y="1701500"/>
            <a:ext cx="3999900" cy="286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Continue what they are already doing;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Quicksand"/>
              <a:buChar char="-"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Keep reusing the common and popular characters, e.g. The Amazing Spider-Man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807500" y="1701500"/>
            <a:ext cx="3999900" cy="286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latin typeface="Quicksand"/>
                <a:ea typeface="Quicksand"/>
                <a:cs typeface="Quicksand"/>
                <a:sym typeface="Quicksand"/>
              </a:rPr>
              <a:t>Take more control over more the creative process;</a:t>
            </a:r>
          </a:p>
          <a:p>
            <a:pPr indent="-311150" lvl="0" marL="457200" rtl="0">
              <a:spcBef>
                <a:spcPts val="0"/>
              </a:spcBef>
              <a:buSzPct val="100000"/>
              <a:buFont typeface="Quicksand"/>
              <a:buChar char="-"/>
            </a:pPr>
            <a:r>
              <a:rPr lang="en" sz="1300">
                <a:latin typeface="Quicksand"/>
                <a:ea typeface="Quicksand"/>
                <a:cs typeface="Quicksand"/>
                <a:sym typeface="Quicksand"/>
              </a:rPr>
              <a:t>Take full control over the process of creating products that aren’t just comic books or toys (which they currently do)</a:t>
            </a:r>
          </a:p>
          <a:p>
            <a:pPr indent="-311150" lvl="0" marL="457200" rtl="0">
              <a:spcBef>
                <a:spcPts val="0"/>
              </a:spcBef>
              <a:buSzPct val="100000"/>
              <a:buFont typeface="Quicksand"/>
              <a:buChar char="-"/>
            </a:pPr>
            <a:r>
              <a:rPr lang="en" sz="1300">
                <a:latin typeface="Quicksand"/>
                <a:ea typeface="Quicksand"/>
                <a:cs typeface="Quicksand"/>
                <a:sym typeface="Quicksand"/>
              </a:rPr>
              <a:t>E.g. Create their own movies.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500" y="3248000"/>
            <a:ext cx="2485374" cy="17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800600" y="1304875"/>
            <a:ext cx="40068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ALTERNATIVE NUMBER 2: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04800" y="1304875"/>
            <a:ext cx="40068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ALTERNATIVE NUMBER 1: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500" y="3248000"/>
            <a:ext cx="2485374" cy="17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   RECOMMENDATION</a:t>
            </a:r>
            <a:r>
              <a:rPr lang="en" sz="3600">
                <a:solidFill>
                  <a:srgbClr val="980000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35500" y="1701500"/>
            <a:ext cx="8520600" cy="286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We recommend to:</a:t>
            </a:r>
          </a:p>
          <a:p>
            <a:pPr indent="-33655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Quicksand"/>
              <a:buChar char="-"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Go with the alternative number 2: Take full control over the process of movie making and products that aren’t just comic books and toys.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icksand"/>
              <a:buChar char="-"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There will be more profit if done right.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icksand"/>
              <a:buChar char="-"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With Marvel’s platform currently dominating their competitions like DC, this is a good chance for Marvel to:</a:t>
            </a:r>
          </a:p>
          <a:p>
            <a:pPr indent="-336550" lvl="1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icksand"/>
              <a:buChar char="-"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further increase their profits and success</a:t>
            </a:r>
          </a:p>
          <a:p>
            <a:pPr indent="-336550" lvl="1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icksand"/>
              <a:buChar char="-"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Dominate the competition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icksand"/>
              <a:buChar char="-"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There is a good chance of this happening, If using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		the </a:t>
            </a:r>
            <a:r>
              <a:rPr b="1" lang="en" sz="1700">
                <a:latin typeface="Quicksand"/>
                <a:ea typeface="Quicksand"/>
                <a:cs typeface="Quicksand"/>
                <a:sym typeface="Quicksand"/>
              </a:rPr>
              <a:t>longtail method.</a:t>
            </a:r>
            <a:r>
              <a:rPr lang="en" sz="1700"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7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04800" y="1304875"/>
            <a:ext cx="84513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Taking Control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   </a:t>
            </a:r>
            <a:r>
              <a:rPr lang="en" sz="3600">
                <a:solidFill>
                  <a:schemeClr val="lt1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IMPLEMENTATION</a:t>
            </a:r>
            <a:r>
              <a:rPr lang="en" sz="3600">
                <a:solidFill>
                  <a:srgbClr val="980000"/>
                </a:solidFill>
                <a:highlight>
                  <a:srgbClr val="99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  <a:r>
              <a:rPr lang="en">
                <a:solidFill>
                  <a:srgbClr val="FFFFFF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                 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441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Take more control over more the creative process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1)RAISE AWARENESS OF NEW MOVIE RELEASES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Ex. Trailers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2) MAKE NEW MOVIE-AFFILIATED PLACES/PRODUCTS TO APPEAL TO FANS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Ex. MARVEL MUSEUM/ THOR HAMMER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3) MORE INTERVIEWS FOR CAST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300">
              <a:latin typeface="Quicksand"/>
              <a:ea typeface="Quicksand"/>
              <a:cs typeface="Quicksand"/>
              <a:sym typeface="Quicksand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3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900" y="3400400"/>
            <a:ext cx="2485374" cy="17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  <a:r>
              <a:rPr lang="en">
                <a:solidFill>
                  <a:srgbClr val="FFFFFF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RISKS AND MITIGATION</a:t>
            </a:r>
            <a:r>
              <a:rPr lang="en">
                <a:solidFill>
                  <a:srgbClr val="980000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_</a:t>
            </a:r>
            <a:r>
              <a:rPr lang="en">
                <a:solidFill>
                  <a:srgbClr val="FFFFFF"/>
                </a:solidFill>
                <a:highlight>
                  <a:srgbClr val="980000"/>
                </a:highlight>
                <a:latin typeface="Impact"/>
                <a:ea typeface="Impact"/>
                <a:cs typeface="Impact"/>
                <a:sym typeface="Impact"/>
              </a:rPr>
              <a:t> 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430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Montserrat"/>
              <a:buAutoNum type="arabicParenR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MAY NOT SUCCEED   →  </a:t>
            </a:r>
            <a:r>
              <a:rPr b="1" lang="en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WILL DO A PREVIEW OF PEOPLE’S INTERESTS (ex. survey)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AutoNum type="arabicParenR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PEOPLE MAY NOT LIKE NEW MOVIES/PRODUCTS → </a:t>
            </a:r>
            <a:r>
              <a:rPr b="1" lang="en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SAME AS # 1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AutoNum type="arabicParenR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COMPETITION FROM OTHER SIMILAR COMPANIES → </a:t>
            </a:r>
            <a:r>
              <a:rPr b="1" lang="en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WILL MAKE A DISTINCTION FROM    COMPETITORS AND MITIGATE THEIR WEAKNESSES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Ex. DC/ SONY</a:t>
            </a:r>
          </a:p>
          <a:p>
            <a:pPr indent="-228600" lvl="0" marL="457200">
              <a:spcBef>
                <a:spcPts val="0"/>
              </a:spcBef>
              <a:buFont typeface="Montserrat"/>
              <a:buAutoNum type="arabicParenR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NOT ENOUGH INVESTMENT  →  </a:t>
            </a:r>
            <a:r>
              <a:rPr b="1" lang="en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HOLD FUNDRAISING EVENTS OR GUARANTEE SPONSORSHIPS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