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  <p:embeddedFont>
      <p:font typeface="Alfa Slab One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5E6F59C-6573-460B-A8C3-3F9FBDB640C9}">
  <a:tblStyle styleId="{C5E6F59C-6573-460B-A8C3-3F9FBDB640C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22" Type="http://schemas.openxmlformats.org/officeDocument/2006/relationships/font" Target="fonts/Roboto-boldItalic.fntdata"/><Relationship Id="rId21" Type="http://schemas.openxmlformats.org/officeDocument/2006/relationships/font" Target="fonts/Roboto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27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>
                <a:solidFill>
                  <a:srgbClr val="FFFFFF"/>
                </a:solidFill>
                <a:latin typeface="Alfa Slab One"/>
                <a:ea typeface="Alfa Slab One"/>
                <a:cs typeface="Alfa Slab One"/>
                <a:sym typeface="Alfa Slab One"/>
              </a:rPr>
              <a:t>MARVEL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56116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By. Lina Cho, Jiyoon Hong, Marianne Kim, Daniel Seo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>
                <a:latin typeface="Alfa Slab One"/>
                <a:ea typeface="Alfa Slab One"/>
                <a:cs typeface="Alfa Slab One"/>
                <a:sym typeface="Alfa Slab One"/>
              </a:rPr>
              <a:t>ALTERNATIVE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latin typeface="Lato"/>
                <a:ea typeface="Lato"/>
                <a:cs typeface="Lato"/>
                <a:sym typeface="Lato"/>
              </a:rPr>
              <a:t>Alternative</a:t>
            </a:r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8600" lvl="0" marL="457200" rtl="0">
              <a:spcBef>
                <a:spcPts val="0"/>
              </a:spcBef>
              <a:buFont typeface="Lato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Has an advantage over their competitors </a:t>
            </a:r>
          </a:p>
          <a:p>
            <a:pPr indent="-228600" lvl="0" marL="457200" rtl="0">
              <a:spcBef>
                <a:spcPts val="0"/>
              </a:spcBef>
              <a:buFont typeface="Lato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Offers greater value </a:t>
            </a:r>
          </a:p>
          <a:p>
            <a:pPr indent="-228600" lvl="0" marL="457200" rtl="0">
              <a:spcBef>
                <a:spcPts val="0"/>
              </a:spcBef>
              <a:buFont typeface="Lato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Continue focusing on their existing, high profile IPs</a:t>
            </a:r>
          </a:p>
          <a:p>
            <a:pPr indent="-228600" lvl="0" marL="457200" rtl="0">
              <a:spcBef>
                <a:spcPts val="0"/>
              </a:spcBef>
              <a:buFont typeface="Lato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Release ensemble movies (e.g. Avengers)</a:t>
            </a:r>
          </a:p>
          <a:p>
            <a:pPr indent="-228600" lvl="0" marL="457200" rtl="0">
              <a:spcBef>
                <a:spcPts val="0"/>
              </a:spcBef>
              <a:buFont typeface="Lato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Follow up movies with individually focused movies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 </a:t>
            </a:r>
          </a:p>
        </p:txBody>
      </p:sp>
      <p:sp>
        <p:nvSpPr>
          <p:cNvPr id="152" name="Shape 15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Double Down on Competitive Advantage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ctrTitle"/>
          </p:nvPr>
        </p:nvSpPr>
        <p:spPr>
          <a:xfrm>
            <a:off x="547750" y="233917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>
                <a:solidFill>
                  <a:srgbClr val="FFFFFF"/>
                </a:solidFill>
                <a:latin typeface="Alfa Slab One"/>
                <a:ea typeface="Alfa Slab One"/>
                <a:cs typeface="Alfa Slab One"/>
                <a:sym typeface="Alfa Slab One"/>
              </a:rPr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Executive Summary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017800"/>
            <a:ext cx="8520600" cy="380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Objective: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To capitalize on Marvel’s profit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Issues: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Traditional path / Shifting focus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Solution: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Choosing 1. Their traditional path or 2. Shift their focus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Outcome: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1. Continue or exceed their profit margin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2. Gain a more diverse audience and find new markets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subTitle"/>
          </p:nvPr>
        </p:nvSpPr>
        <p:spPr>
          <a:xfrm>
            <a:off x="336263" y="14873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Executive Summary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Current Position in Market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Marvel &amp; DC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4.	Recommendation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5.	Alternative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6.	Conclusion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241700" y="130925"/>
            <a:ext cx="6868200" cy="10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rPr>
              <a:t>AGENDA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Executive Summary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017800"/>
            <a:ext cx="8520600" cy="380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Objective: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To capitalize on Marvel’s profit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Issues: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Traditional path / Shifting focus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Solution: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Choosing 1. Their traditional path or 2. Shift their focus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Outcome: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1. Continue or exceed their profit margin 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>
                <a:latin typeface="Lato"/>
                <a:ea typeface="Lato"/>
                <a:cs typeface="Lato"/>
                <a:sym typeface="Lato"/>
              </a:rPr>
              <a:t>2. Gain a more diverse audience and find new markets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Current Position in Market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06600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Dominates the entire comic book/superhero movie character bank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Licenses characters for movies, games, toys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Recently opened offices in Tokyo/London</a:t>
            </a:r>
          </a:p>
          <a:p>
            <a:pPr indent="-228600" lvl="0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licensed several of its most popular characters with studios for use in motion pictures 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3312" y="2822756"/>
            <a:ext cx="2460450" cy="1446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9250" y="2541887"/>
            <a:ext cx="3450650" cy="200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100" y="2832875"/>
            <a:ext cx="2460449" cy="142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26715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Marvel &amp; DC</a:t>
            </a:r>
          </a:p>
        </p:txBody>
      </p:sp>
      <p:graphicFrame>
        <p:nvGraphicFramePr>
          <p:cNvPr id="113" name="Shape 113"/>
          <p:cNvGraphicFramePr/>
          <p:nvPr/>
        </p:nvGraphicFramePr>
        <p:xfrm>
          <a:off x="952500" y="1601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{C5E6F59C-6573-460B-A8C3-3F9FBDB640C9}</a:tableStyleId>
              </a:tblPr>
              <a:tblGrid>
                <a:gridCol w="3619500"/>
                <a:gridCol w="3619500"/>
              </a:tblGrid>
              <a:tr h="2791750"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Similar product form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Similar distribution form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Similar target demo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lnSpc>
                          <a:spcPct val="138000"/>
                        </a:lnSpc>
                        <a:spcBef>
                          <a:spcPts val="0"/>
                        </a:spcBef>
                        <a:buSzPct val="100000"/>
                      </a:pPr>
                      <a:r>
                        <a:rPr lang="en"/>
                        <a:t>Success in adapting comic book publishing structure to movies</a:t>
                      </a:r>
                    </a:p>
                    <a:p>
                      <a:pPr indent="-317500" lvl="0" marL="457200" rtl="0">
                        <a:lnSpc>
                          <a:spcPct val="138000"/>
                        </a:lnSpc>
                        <a:spcBef>
                          <a:spcPts val="0"/>
                        </a:spcBef>
                        <a:buSzPct val="100000"/>
                      </a:pPr>
                      <a:r>
                        <a:rPr lang="en"/>
                        <a:t>Greater diversity of characters</a:t>
                      </a:r>
                    </a:p>
                    <a:p>
                      <a:pPr indent="-317500" lvl="1" marL="914400" rtl="0">
                        <a:lnSpc>
                          <a:spcPct val="138000"/>
                        </a:lnSpc>
                        <a:spcBef>
                          <a:spcPts val="0"/>
                        </a:spcBef>
                        <a:buSzPct val="100000"/>
                        <a:buFont typeface="Arial"/>
                        <a:buChar char="●"/>
                      </a:pPr>
                      <a:r>
                        <a:rPr lang="en"/>
                        <a:t>X-men (historical success, sold to Fox)</a:t>
                      </a:r>
                    </a:p>
                    <a:p>
                      <a:pPr indent="-3175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100000"/>
                      </a:pPr>
                      <a:r>
                        <a:rPr lang="en"/>
                        <a:t>Different approaching to story telling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14" name="Shape 114"/>
          <p:cNvGraphicFramePr/>
          <p:nvPr/>
        </p:nvGraphicFramePr>
        <p:xfrm>
          <a:off x="952500" y="11324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{C5E6F59C-6573-460B-A8C3-3F9FBDB640C9}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PoP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PoD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547750" y="233917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5400">
                <a:solidFill>
                  <a:srgbClr val="FFFFFF"/>
                </a:solidFill>
                <a:latin typeface="Alfa Slab One"/>
                <a:ea typeface="Alfa Slab One"/>
                <a:cs typeface="Alfa Slab One"/>
                <a:sym typeface="Alfa Slab One"/>
              </a:rPr>
              <a:t>RECOMMENDATION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Recommendation</a:t>
            </a:r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- Embrace Transient Edges - </a:t>
            </a:r>
          </a:p>
        </p:txBody>
      </p:sp>
      <p:sp>
        <p:nvSpPr>
          <p:cNvPr id="126" name="Shape 1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Look for niche markets (e.g. Deadpool for adults)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Utilize diversity in cast to draw in a new audience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Use lesser known stories and characters and rebrand them (e.g. The Punisher)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Recommendation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</a:t>
            </a:r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Draw from old or unsuccessful comics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Rebrand characters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Expand into TV show market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Recommendation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 for Success</a:t>
            </a:r>
          </a:p>
        </p:txBody>
      </p:sp>
      <p:sp>
        <p:nvSpPr>
          <p:cNvPr id="140" name="Shape 14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Marvel has acquired over 50% of the current market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They have to expand into the market they haven’t acquired or expand the market itself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By creating a more diverse cast, it creates interest from a different audience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Rebranding their characters introduces more interest from their original audience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