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FFC5F-BF00-44B4-A10C-3A7A94F84B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FEF0A57-267C-4F20-B126-2DCDADB834D2}">
      <dgm:prSet phldrT="[Text]"/>
      <dgm:spPr/>
      <dgm:t>
        <a:bodyPr/>
        <a:lstStyle/>
        <a:p>
          <a:r>
            <a:rPr lang="en-US" dirty="0" smtClean="0"/>
            <a:t>Product	</a:t>
          </a:r>
          <a:endParaRPr lang="en-CA" dirty="0"/>
        </a:p>
      </dgm:t>
    </dgm:pt>
    <dgm:pt modelId="{F5DCC1FC-ED0A-4169-821B-875321635338}" type="parTrans" cxnId="{FA078577-2E2B-42FB-809F-D985C9CE6255}">
      <dgm:prSet/>
      <dgm:spPr/>
      <dgm:t>
        <a:bodyPr/>
        <a:lstStyle/>
        <a:p>
          <a:endParaRPr lang="en-CA"/>
        </a:p>
      </dgm:t>
    </dgm:pt>
    <dgm:pt modelId="{EA76701E-AEFB-45A2-BF3D-05332D11E2B7}" type="sibTrans" cxnId="{FA078577-2E2B-42FB-809F-D985C9CE6255}">
      <dgm:prSet/>
      <dgm:spPr/>
      <dgm:t>
        <a:bodyPr/>
        <a:lstStyle/>
        <a:p>
          <a:endParaRPr lang="en-CA"/>
        </a:p>
      </dgm:t>
    </dgm:pt>
    <dgm:pt modelId="{9443560B-7A9D-473B-BF67-8CA9C844F9AD}">
      <dgm:prSet phldrT="[Text]"/>
      <dgm:spPr/>
      <dgm:t>
        <a:bodyPr/>
        <a:lstStyle/>
        <a:p>
          <a:r>
            <a:rPr lang="en-US" dirty="0" smtClean="0"/>
            <a:t>Price</a:t>
          </a:r>
          <a:endParaRPr lang="en-CA" dirty="0"/>
        </a:p>
      </dgm:t>
    </dgm:pt>
    <dgm:pt modelId="{66CFDDF7-96A7-4D09-BB5B-EC4464D50665}" type="parTrans" cxnId="{B4A7514D-7F78-42FB-8626-57B972B419DA}">
      <dgm:prSet/>
      <dgm:spPr/>
      <dgm:t>
        <a:bodyPr/>
        <a:lstStyle/>
        <a:p>
          <a:endParaRPr lang="en-CA"/>
        </a:p>
      </dgm:t>
    </dgm:pt>
    <dgm:pt modelId="{94D67720-0822-44F9-870B-0B85B36835BB}" type="sibTrans" cxnId="{B4A7514D-7F78-42FB-8626-57B972B419DA}">
      <dgm:prSet/>
      <dgm:spPr/>
      <dgm:t>
        <a:bodyPr/>
        <a:lstStyle/>
        <a:p>
          <a:endParaRPr lang="en-CA"/>
        </a:p>
      </dgm:t>
    </dgm:pt>
    <dgm:pt modelId="{F89C6736-26B7-4EB5-8EA2-0EDE7209B126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CA" dirty="0"/>
        </a:p>
      </dgm:t>
    </dgm:pt>
    <dgm:pt modelId="{D6E1F7EE-95BD-49B8-9000-7B6654649608}" type="parTrans" cxnId="{D9E71E4F-B25F-4135-8EA3-31A84FC36B8C}">
      <dgm:prSet/>
      <dgm:spPr/>
      <dgm:t>
        <a:bodyPr/>
        <a:lstStyle/>
        <a:p>
          <a:endParaRPr lang="en-CA"/>
        </a:p>
      </dgm:t>
    </dgm:pt>
    <dgm:pt modelId="{FBEFBA35-70F3-4693-8755-A711176E8A6A}" type="sibTrans" cxnId="{D9E71E4F-B25F-4135-8EA3-31A84FC36B8C}">
      <dgm:prSet/>
      <dgm:spPr/>
      <dgm:t>
        <a:bodyPr/>
        <a:lstStyle/>
        <a:p>
          <a:endParaRPr lang="en-CA"/>
        </a:p>
      </dgm:t>
    </dgm:pt>
    <dgm:pt modelId="{57104E21-6DAA-4B45-A47D-C393C215C93C}">
      <dgm:prSet phldrT="[Text]"/>
      <dgm:spPr/>
      <dgm:t>
        <a:bodyPr/>
        <a:lstStyle/>
        <a:p>
          <a:r>
            <a:rPr lang="en-US" dirty="0" smtClean="0"/>
            <a:t>Place</a:t>
          </a:r>
          <a:endParaRPr lang="en-CA" dirty="0"/>
        </a:p>
      </dgm:t>
    </dgm:pt>
    <dgm:pt modelId="{0E6CDA21-B98D-40F6-B3EF-92019BD2D25C}" type="parTrans" cxnId="{498D08FB-983F-4C9B-93C2-0B13B0BA078A}">
      <dgm:prSet/>
      <dgm:spPr/>
      <dgm:t>
        <a:bodyPr/>
        <a:lstStyle/>
        <a:p>
          <a:endParaRPr lang="en-CA"/>
        </a:p>
      </dgm:t>
    </dgm:pt>
    <dgm:pt modelId="{12883DA3-AF63-4B57-876F-C1CFC3750062}" type="sibTrans" cxnId="{498D08FB-983F-4C9B-93C2-0B13B0BA078A}">
      <dgm:prSet/>
      <dgm:spPr/>
      <dgm:t>
        <a:bodyPr/>
        <a:lstStyle/>
        <a:p>
          <a:endParaRPr lang="en-CA"/>
        </a:p>
      </dgm:t>
    </dgm:pt>
    <dgm:pt modelId="{109A2067-4427-44CC-BC26-785D95C8701A}" type="pres">
      <dgm:prSet presAssocID="{C58FFC5F-BF00-44B4-A10C-3A7A94F84B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2331266A-ECFF-4E3C-B7EA-9D78551D4D8C}" type="pres">
      <dgm:prSet presAssocID="{C58FFC5F-BF00-44B4-A10C-3A7A94F84BA2}" presName="Name1" presStyleCnt="0"/>
      <dgm:spPr/>
    </dgm:pt>
    <dgm:pt modelId="{55128C1F-A51D-486A-A322-F6AEA5323F72}" type="pres">
      <dgm:prSet presAssocID="{C58FFC5F-BF00-44B4-A10C-3A7A94F84BA2}" presName="cycle" presStyleCnt="0"/>
      <dgm:spPr/>
    </dgm:pt>
    <dgm:pt modelId="{D4EA11B1-FAAE-4319-945B-F56AC7410FEC}" type="pres">
      <dgm:prSet presAssocID="{C58FFC5F-BF00-44B4-A10C-3A7A94F84BA2}" presName="srcNode" presStyleLbl="node1" presStyleIdx="0" presStyleCnt="4"/>
      <dgm:spPr/>
    </dgm:pt>
    <dgm:pt modelId="{13C67924-BB19-4660-B059-DDDE5B6656CA}" type="pres">
      <dgm:prSet presAssocID="{C58FFC5F-BF00-44B4-A10C-3A7A94F84BA2}" presName="conn" presStyleLbl="parChTrans1D2" presStyleIdx="0" presStyleCnt="1"/>
      <dgm:spPr/>
      <dgm:t>
        <a:bodyPr/>
        <a:lstStyle/>
        <a:p>
          <a:endParaRPr lang="en-CA"/>
        </a:p>
      </dgm:t>
    </dgm:pt>
    <dgm:pt modelId="{53016738-85DA-444B-8A69-8B80D6693BA8}" type="pres">
      <dgm:prSet presAssocID="{C58FFC5F-BF00-44B4-A10C-3A7A94F84BA2}" presName="extraNode" presStyleLbl="node1" presStyleIdx="0" presStyleCnt="4"/>
      <dgm:spPr/>
    </dgm:pt>
    <dgm:pt modelId="{EACC40EC-3CEE-4190-A509-0209DAF6B4A3}" type="pres">
      <dgm:prSet presAssocID="{C58FFC5F-BF00-44B4-A10C-3A7A94F84BA2}" presName="dstNode" presStyleLbl="node1" presStyleIdx="0" presStyleCnt="4"/>
      <dgm:spPr/>
    </dgm:pt>
    <dgm:pt modelId="{BABD870E-0013-442F-ADD0-B98432DF9CE2}" type="pres">
      <dgm:prSet presAssocID="{8FEF0A57-267C-4F20-B126-2DCDADB834D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480F0D-97D8-4A08-9848-3028DC217923}" type="pres">
      <dgm:prSet presAssocID="{8FEF0A57-267C-4F20-B126-2DCDADB834D2}" presName="accent_1" presStyleCnt="0"/>
      <dgm:spPr/>
    </dgm:pt>
    <dgm:pt modelId="{95385A9E-A85F-4E66-B06B-E7BCD2854E45}" type="pres">
      <dgm:prSet presAssocID="{8FEF0A57-267C-4F20-B126-2DCDADB834D2}" presName="accentRepeatNode" presStyleLbl="solidFgAcc1" presStyleIdx="0" presStyleCnt="4"/>
      <dgm:spPr/>
    </dgm:pt>
    <dgm:pt modelId="{C936105C-041A-4308-B67F-8CC5C13697E2}" type="pres">
      <dgm:prSet presAssocID="{9443560B-7A9D-473B-BF67-8CA9C844F9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9D4F66-97C5-48E3-9973-47F476DE8027}" type="pres">
      <dgm:prSet presAssocID="{9443560B-7A9D-473B-BF67-8CA9C844F9AD}" presName="accent_2" presStyleCnt="0"/>
      <dgm:spPr/>
    </dgm:pt>
    <dgm:pt modelId="{CCF8F685-1183-4EEE-89A3-FDE0ACA6A32D}" type="pres">
      <dgm:prSet presAssocID="{9443560B-7A9D-473B-BF67-8CA9C844F9AD}" presName="accentRepeatNode" presStyleLbl="solidFgAcc1" presStyleIdx="1" presStyleCnt="4"/>
      <dgm:spPr/>
    </dgm:pt>
    <dgm:pt modelId="{37F1775C-E77A-4EAD-888E-8F3F2362FBBE}" type="pres">
      <dgm:prSet presAssocID="{F89C6736-26B7-4EB5-8EA2-0EDE7209B12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D04954-E41F-4ED5-9AA6-4EB5C943A929}" type="pres">
      <dgm:prSet presAssocID="{F89C6736-26B7-4EB5-8EA2-0EDE7209B126}" presName="accent_3" presStyleCnt="0"/>
      <dgm:spPr/>
    </dgm:pt>
    <dgm:pt modelId="{7D5F0DF5-7EC0-46DD-8E32-D2F9C1A7FF22}" type="pres">
      <dgm:prSet presAssocID="{F89C6736-26B7-4EB5-8EA2-0EDE7209B126}" presName="accentRepeatNode" presStyleLbl="solidFgAcc1" presStyleIdx="2" presStyleCnt="4"/>
      <dgm:spPr/>
    </dgm:pt>
    <dgm:pt modelId="{7A1A05D4-3D32-4A26-947E-ACBD328E24CF}" type="pres">
      <dgm:prSet presAssocID="{57104E21-6DAA-4B45-A47D-C393C215C93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D26239-DBED-4A38-9473-693CAB04578D}" type="pres">
      <dgm:prSet presAssocID="{57104E21-6DAA-4B45-A47D-C393C215C93C}" presName="accent_4" presStyleCnt="0"/>
      <dgm:spPr/>
    </dgm:pt>
    <dgm:pt modelId="{91EDD10A-0AF0-43EE-8F6E-3D9A9B51AAF2}" type="pres">
      <dgm:prSet presAssocID="{57104E21-6DAA-4B45-A47D-C393C215C93C}" presName="accentRepeatNode" presStyleLbl="solidFgAcc1" presStyleIdx="3" presStyleCnt="4"/>
      <dgm:spPr/>
    </dgm:pt>
  </dgm:ptLst>
  <dgm:cxnLst>
    <dgm:cxn modelId="{498D08FB-983F-4C9B-93C2-0B13B0BA078A}" srcId="{C58FFC5F-BF00-44B4-A10C-3A7A94F84BA2}" destId="{57104E21-6DAA-4B45-A47D-C393C215C93C}" srcOrd="3" destOrd="0" parTransId="{0E6CDA21-B98D-40F6-B3EF-92019BD2D25C}" sibTransId="{12883DA3-AF63-4B57-876F-C1CFC3750062}"/>
    <dgm:cxn modelId="{B4A7514D-7F78-42FB-8626-57B972B419DA}" srcId="{C58FFC5F-BF00-44B4-A10C-3A7A94F84BA2}" destId="{9443560B-7A9D-473B-BF67-8CA9C844F9AD}" srcOrd="1" destOrd="0" parTransId="{66CFDDF7-96A7-4D09-BB5B-EC4464D50665}" sibTransId="{94D67720-0822-44F9-870B-0B85B36835BB}"/>
    <dgm:cxn modelId="{814BDC3B-98D4-476A-A34D-5243C86E0CEA}" type="presOf" srcId="{8FEF0A57-267C-4F20-B126-2DCDADB834D2}" destId="{BABD870E-0013-442F-ADD0-B98432DF9CE2}" srcOrd="0" destOrd="0" presId="urn:microsoft.com/office/officeart/2008/layout/VerticalCurvedList"/>
    <dgm:cxn modelId="{0D2ECE01-FDC8-417C-B5DB-E14093866909}" type="presOf" srcId="{F89C6736-26B7-4EB5-8EA2-0EDE7209B126}" destId="{37F1775C-E77A-4EAD-888E-8F3F2362FBBE}" srcOrd="0" destOrd="0" presId="urn:microsoft.com/office/officeart/2008/layout/VerticalCurvedList"/>
    <dgm:cxn modelId="{4BCF2B5A-866E-488A-B965-7C25C2606FE6}" type="presOf" srcId="{C58FFC5F-BF00-44B4-A10C-3A7A94F84BA2}" destId="{109A2067-4427-44CC-BC26-785D95C8701A}" srcOrd="0" destOrd="0" presId="urn:microsoft.com/office/officeart/2008/layout/VerticalCurvedList"/>
    <dgm:cxn modelId="{D9E71E4F-B25F-4135-8EA3-31A84FC36B8C}" srcId="{C58FFC5F-BF00-44B4-A10C-3A7A94F84BA2}" destId="{F89C6736-26B7-4EB5-8EA2-0EDE7209B126}" srcOrd="2" destOrd="0" parTransId="{D6E1F7EE-95BD-49B8-9000-7B6654649608}" sibTransId="{FBEFBA35-70F3-4693-8755-A711176E8A6A}"/>
    <dgm:cxn modelId="{FA078577-2E2B-42FB-809F-D985C9CE6255}" srcId="{C58FFC5F-BF00-44B4-A10C-3A7A94F84BA2}" destId="{8FEF0A57-267C-4F20-B126-2DCDADB834D2}" srcOrd="0" destOrd="0" parTransId="{F5DCC1FC-ED0A-4169-821B-875321635338}" sibTransId="{EA76701E-AEFB-45A2-BF3D-05332D11E2B7}"/>
    <dgm:cxn modelId="{22C1420A-CF13-470E-B5D8-221C6F186AEB}" type="presOf" srcId="{EA76701E-AEFB-45A2-BF3D-05332D11E2B7}" destId="{13C67924-BB19-4660-B059-DDDE5B6656CA}" srcOrd="0" destOrd="0" presId="urn:microsoft.com/office/officeart/2008/layout/VerticalCurvedList"/>
    <dgm:cxn modelId="{EABB5B3A-73BA-4211-923D-980B48D3F51E}" type="presOf" srcId="{57104E21-6DAA-4B45-A47D-C393C215C93C}" destId="{7A1A05D4-3D32-4A26-947E-ACBD328E24CF}" srcOrd="0" destOrd="0" presId="urn:microsoft.com/office/officeart/2008/layout/VerticalCurvedList"/>
    <dgm:cxn modelId="{5C02A646-D222-4689-82CE-CD6F9DAC52EE}" type="presOf" srcId="{9443560B-7A9D-473B-BF67-8CA9C844F9AD}" destId="{C936105C-041A-4308-B67F-8CC5C13697E2}" srcOrd="0" destOrd="0" presId="urn:microsoft.com/office/officeart/2008/layout/VerticalCurvedList"/>
    <dgm:cxn modelId="{17F83780-0F5F-4698-99A4-62F9E5E76D9B}" type="presParOf" srcId="{109A2067-4427-44CC-BC26-785D95C8701A}" destId="{2331266A-ECFF-4E3C-B7EA-9D78551D4D8C}" srcOrd="0" destOrd="0" presId="urn:microsoft.com/office/officeart/2008/layout/VerticalCurvedList"/>
    <dgm:cxn modelId="{47A4D98B-3555-472C-9892-867B0B37542B}" type="presParOf" srcId="{2331266A-ECFF-4E3C-B7EA-9D78551D4D8C}" destId="{55128C1F-A51D-486A-A322-F6AEA5323F72}" srcOrd="0" destOrd="0" presId="urn:microsoft.com/office/officeart/2008/layout/VerticalCurvedList"/>
    <dgm:cxn modelId="{6F305493-4DC8-4EA3-AF90-8420DC8637FE}" type="presParOf" srcId="{55128C1F-A51D-486A-A322-F6AEA5323F72}" destId="{D4EA11B1-FAAE-4319-945B-F56AC7410FEC}" srcOrd="0" destOrd="0" presId="urn:microsoft.com/office/officeart/2008/layout/VerticalCurvedList"/>
    <dgm:cxn modelId="{0C7F37A8-D5E0-4C1C-AFDD-4AF8D34BCD02}" type="presParOf" srcId="{55128C1F-A51D-486A-A322-F6AEA5323F72}" destId="{13C67924-BB19-4660-B059-DDDE5B6656CA}" srcOrd="1" destOrd="0" presId="urn:microsoft.com/office/officeart/2008/layout/VerticalCurvedList"/>
    <dgm:cxn modelId="{73D14BA0-7EC9-454F-8BA2-A39F92B83650}" type="presParOf" srcId="{55128C1F-A51D-486A-A322-F6AEA5323F72}" destId="{53016738-85DA-444B-8A69-8B80D6693BA8}" srcOrd="2" destOrd="0" presId="urn:microsoft.com/office/officeart/2008/layout/VerticalCurvedList"/>
    <dgm:cxn modelId="{FAF06084-3EDB-4438-B0E1-640A2AA501A9}" type="presParOf" srcId="{55128C1F-A51D-486A-A322-F6AEA5323F72}" destId="{EACC40EC-3CEE-4190-A509-0209DAF6B4A3}" srcOrd="3" destOrd="0" presId="urn:microsoft.com/office/officeart/2008/layout/VerticalCurvedList"/>
    <dgm:cxn modelId="{2644FD37-D04D-44F6-B099-5A8036713908}" type="presParOf" srcId="{2331266A-ECFF-4E3C-B7EA-9D78551D4D8C}" destId="{BABD870E-0013-442F-ADD0-B98432DF9CE2}" srcOrd="1" destOrd="0" presId="urn:microsoft.com/office/officeart/2008/layout/VerticalCurvedList"/>
    <dgm:cxn modelId="{D5E7A597-B859-430C-A3C8-F5D6B9D3FF99}" type="presParOf" srcId="{2331266A-ECFF-4E3C-B7EA-9D78551D4D8C}" destId="{81480F0D-97D8-4A08-9848-3028DC217923}" srcOrd="2" destOrd="0" presId="urn:microsoft.com/office/officeart/2008/layout/VerticalCurvedList"/>
    <dgm:cxn modelId="{59EF2ED0-6FB5-4399-994B-49B7F36DF398}" type="presParOf" srcId="{81480F0D-97D8-4A08-9848-3028DC217923}" destId="{95385A9E-A85F-4E66-B06B-E7BCD2854E45}" srcOrd="0" destOrd="0" presId="urn:microsoft.com/office/officeart/2008/layout/VerticalCurvedList"/>
    <dgm:cxn modelId="{DF81F39D-F412-4303-8413-CF47848655B2}" type="presParOf" srcId="{2331266A-ECFF-4E3C-B7EA-9D78551D4D8C}" destId="{C936105C-041A-4308-B67F-8CC5C13697E2}" srcOrd="3" destOrd="0" presId="urn:microsoft.com/office/officeart/2008/layout/VerticalCurvedList"/>
    <dgm:cxn modelId="{40FC5615-2178-46DC-86F7-6D4E97E90371}" type="presParOf" srcId="{2331266A-ECFF-4E3C-B7EA-9D78551D4D8C}" destId="{189D4F66-97C5-48E3-9973-47F476DE8027}" srcOrd="4" destOrd="0" presId="urn:microsoft.com/office/officeart/2008/layout/VerticalCurvedList"/>
    <dgm:cxn modelId="{0F5B8C9E-2753-4BB6-A0ED-6794FD684ECB}" type="presParOf" srcId="{189D4F66-97C5-48E3-9973-47F476DE8027}" destId="{CCF8F685-1183-4EEE-89A3-FDE0ACA6A32D}" srcOrd="0" destOrd="0" presId="urn:microsoft.com/office/officeart/2008/layout/VerticalCurvedList"/>
    <dgm:cxn modelId="{5970B131-522A-4D5A-9703-E7735EC4DB30}" type="presParOf" srcId="{2331266A-ECFF-4E3C-B7EA-9D78551D4D8C}" destId="{37F1775C-E77A-4EAD-888E-8F3F2362FBBE}" srcOrd="5" destOrd="0" presId="urn:microsoft.com/office/officeart/2008/layout/VerticalCurvedList"/>
    <dgm:cxn modelId="{2BC3C297-D73B-4AAE-A99B-701D040BE3FC}" type="presParOf" srcId="{2331266A-ECFF-4E3C-B7EA-9D78551D4D8C}" destId="{8FD04954-E41F-4ED5-9AA6-4EB5C943A929}" srcOrd="6" destOrd="0" presId="urn:microsoft.com/office/officeart/2008/layout/VerticalCurvedList"/>
    <dgm:cxn modelId="{6A4184AE-57B5-40C5-9B91-D96568421AE1}" type="presParOf" srcId="{8FD04954-E41F-4ED5-9AA6-4EB5C943A929}" destId="{7D5F0DF5-7EC0-46DD-8E32-D2F9C1A7FF22}" srcOrd="0" destOrd="0" presId="urn:microsoft.com/office/officeart/2008/layout/VerticalCurvedList"/>
    <dgm:cxn modelId="{3E1C02F0-B6F1-46E4-A5B7-727940FFCA96}" type="presParOf" srcId="{2331266A-ECFF-4E3C-B7EA-9D78551D4D8C}" destId="{7A1A05D4-3D32-4A26-947E-ACBD328E24CF}" srcOrd="7" destOrd="0" presId="urn:microsoft.com/office/officeart/2008/layout/VerticalCurvedList"/>
    <dgm:cxn modelId="{A21CE7F3-85CC-416E-946A-5ED440B091E7}" type="presParOf" srcId="{2331266A-ECFF-4E3C-B7EA-9D78551D4D8C}" destId="{07D26239-DBED-4A38-9473-693CAB04578D}" srcOrd="8" destOrd="0" presId="urn:microsoft.com/office/officeart/2008/layout/VerticalCurvedList"/>
    <dgm:cxn modelId="{7F9DBF07-9EB6-466E-BA57-731F1620514D}" type="presParOf" srcId="{07D26239-DBED-4A38-9473-693CAB04578D}" destId="{91EDD10A-0AF0-43EE-8F6E-3D9A9B51A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3936"/>
            <a:ext cx="8339328" cy="25603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Marketing + Customer Retention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05.03.14 Week 7</a:t>
            </a:r>
            <a:endParaRPr lang="en-US" dirty="0"/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BUDweiser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2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Force-Wagon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KIA Hamsters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2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is the same as channels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03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Logos</a:t>
            </a:r>
          </a:p>
          <a:p>
            <a:r>
              <a:rPr lang="en-US" dirty="0" smtClean="0"/>
              <a:t>Slogans</a:t>
            </a:r>
          </a:p>
          <a:p>
            <a:r>
              <a:rPr lang="en-US" dirty="0" smtClean="0"/>
              <a:t>Mascots</a:t>
            </a:r>
          </a:p>
          <a:p>
            <a:r>
              <a:rPr lang="en-US" dirty="0" smtClean="0"/>
              <a:t>Integrate brand into ALL aspects of business (</a:t>
            </a:r>
            <a:r>
              <a:rPr lang="en-US" dirty="0" err="1" smtClean="0"/>
              <a:t>ie</a:t>
            </a:r>
            <a:r>
              <a:rPr lang="en-US" dirty="0" smtClean="0"/>
              <a:t>. Greetings, Starbucks cup sizes)</a:t>
            </a:r>
          </a:p>
          <a:p>
            <a:r>
              <a:rPr lang="en-US" dirty="0" smtClean="0"/>
              <a:t>Create a unique “voice” for the company</a:t>
            </a:r>
          </a:p>
          <a:p>
            <a:r>
              <a:rPr lang="en-US" dirty="0" smtClean="0"/>
              <a:t>Be consistent</a:t>
            </a:r>
          </a:p>
          <a:p>
            <a:r>
              <a:rPr lang="en-US" dirty="0" smtClean="0"/>
              <a:t>Deliver value proposition</a:t>
            </a:r>
          </a:p>
          <a:p>
            <a:r>
              <a:rPr lang="en-US" dirty="0" smtClean="0"/>
              <a:t>Try to make an emotional connection with customers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Retention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Keeping current customers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95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Customer </a:t>
            </a:r>
            <a:r>
              <a:rPr lang="en-US" dirty="0" err="1" smtClean="0"/>
              <a:t>Retnetion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CLEAR communication, no scams</a:t>
            </a:r>
          </a:p>
          <a:p>
            <a:r>
              <a:rPr lang="en-US" sz="4400" dirty="0" smtClean="0"/>
              <a:t>Sell the way the customers want</a:t>
            </a:r>
          </a:p>
          <a:p>
            <a:pPr lvl="1"/>
            <a:r>
              <a:rPr lang="en-US" sz="4000" dirty="0" smtClean="0"/>
              <a:t>Use words that customers are attracted to</a:t>
            </a:r>
          </a:p>
          <a:p>
            <a:pPr lvl="1"/>
            <a:r>
              <a:rPr lang="en-US" sz="4000" dirty="0" smtClean="0"/>
              <a:t>Make the transaction process simple</a:t>
            </a:r>
          </a:p>
          <a:p>
            <a:pPr lvl="2"/>
            <a:r>
              <a:rPr lang="en-US" sz="3600" dirty="0" smtClean="0"/>
              <a:t>Use bundle packages, reassuring words (</a:t>
            </a:r>
            <a:r>
              <a:rPr lang="en-US" sz="3600" dirty="0" err="1" smtClean="0"/>
              <a:t>ie</a:t>
            </a:r>
            <a:r>
              <a:rPr lang="en-US" sz="3600" dirty="0" smtClean="0"/>
              <a:t>. A small $5 fee)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5181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your customers to keep coming back</a:t>
            </a:r>
          </a:p>
          <a:p>
            <a:r>
              <a:rPr lang="en-US" dirty="0" smtClean="0"/>
              <a:t>Give back to your customers (doesn’t cost that much in the long-run)</a:t>
            </a:r>
          </a:p>
          <a:p>
            <a:r>
              <a:rPr lang="en-US" dirty="0" smtClean="0"/>
              <a:t>Research shows an investment of 10 cents can create reciprocity</a:t>
            </a:r>
          </a:p>
          <a:p>
            <a:r>
              <a:rPr lang="en-US" dirty="0" smtClean="0"/>
              <a:t>Have surprises, creates a greater effect</a:t>
            </a:r>
          </a:p>
          <a:p>
            <a:r>
              <a:rPr lang="en-US" dirty="0" smtClean="0"/>
              <a:t>Personalize</a:t>
            </a:r>
          </a:p>
          <a:p>
            <a:r>
              <a:rPr lang="en-US" dirty="0" smtClean="0"/>
              <a:t>Human nature to feel obligated to return favors, even if they are unasked for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5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Reciprocity example</a:t>
            </a:r>
            <a:endParaRPr lang="en-CA" dirty="0"/>
          </a:p>
        </p:txBody>
      </p:sp>
      <p:pic>
        <p:nvPicPr>
          <p:cNvPr id="4098" name="Picture 2" descr="Zappos CEO Presentation (Slide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78" y="1613916"/>
            <a:ext cx="6676644" cy="50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Support/Service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over speed</a:t>
            </a:r>
          </a:p>
          <a:p>
            <a:r>
              <a:rPr lang="en-US" dirty="0" smtClean="0"/>
              <a:t>Don’t rush or ignore customers</a:t>
            </a:r>
          </a:p>
          <a:p>
            <a:r>
              <a:rPr lang="en-US" dirty="0" smtClean="0"/>
              <a:t>Pick channel that customers prefer the most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24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Zappos</a:t>
            </a:r>
            <a:r>
              <a:rPr lang="en-US" dirty="0" smtClean="0"/>
              <a:t> does it again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Zappos</a:t>
            </a:r>
            <a:r>
              <a:rPr lang="en-US" sz="2800" dirty="0" smtClean="0"/>
              <a:t> sent flowers to a woman who ordered 6 different pairs of shoes because her feet were damaged</a:t>
            </a:r>
          </a:p>
          <a:p>
            <a:r>
              <a:rPr lang="en-US" sz="2800" dirty="0" smtClean="0"/>
              <a:t>Customer service rep went to a rival shoe store to get a specific pair of shoes for a woman when </a:t>
            </a:r>
            <a:r>
              <a:rPr lang="en-US" sz="2800" dirty="0" err="1" smtClean="0"/>
              <a:t>Zappos</a:t>
            </a:r>
            <a:r>
              <a:rPr lang="en-US" sz="2800" dirty="0" smtClean="0"/>
              <a:t> ran out of stock</a:t>
            </a:r>
          </a:p>
          <a:p>
            <a:r>
              <a:rPr lang="en-US" sz="2800" dirty="0" smtClean="0"/>
              <a:t>No scripts to read</a:t>
            </a:r>
          </a:p>
          <a:p>
            <a:r>
              <a:rPr lang="en-US" sz="2800" dirty="0" smtClean="0"/>
              <a:t>No questions asked returns</a:t>
            </a:r>
          </a:p>
          <a:p>
            <a:r>
              <a:rPr lang="en-US" sz="2800" dirty="0" smtClean="0"/>
              <a:t>Encourages people to order multiple sizes</a:t>
            </a:r>
          </a:p>
          <a:p>
            <a:r>
              <a:rPr lang="en-US" sz="2800" dirty="0" smtClean="0"/>
              <a:t>No outsourced communication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721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start people with a loyalty card, they are twice as likely to finish it</a:t>
            </a:r>
          </a:p>
          <a:p>
            <a:r>
              <a:rPr lang="en-US" dirty="0" smtClean="0"/>
              <a:t>Create a VIP class</a:t>
            </a:r>
          </a:p>
          <a:p>
            <a:r>
              <a:rPr lang="en-US" dirty="0" smtClean="0"/>
              <a:t>Name your categories positively</a:t>
            </a:r>
          </a:p>
          <a:p>
            <a:r>
              <a:rPr lang="en-US" dirty="0" smtClean="0"/>
              <a:t>Use a points system (simplicity is key!)</a:t>
            </a:r>
          </a:p>
          <a:p>
            <a:r>
              <a:rPr lang="en-US" dirty="0" smtClean="0"/>
              <a:t>Partner with other companies</a:t>
            </a:r>
          </a:p>
          <a:p>
            <a:r>
              <a:rPr lang="en-US" dirty="0" smtClean="0"/>
              <a:t>Make it fun! (</a:t>
            </a:r>
            <a:r>
              <a:rPr lang="en-US" dirty="0" err="1" smtClean="0"/>
              <a:t>Rrrrrrroll</a:t>
            </a:r>
            <a:r>
              <a:rPr lang="en-US" dirty="0" smtClean="0"/>
              <a:t> up the Rim!)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07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Homework: </a:t>
            </a:r>
            <a:br>
              <a:rPr lang="en-US" dirty="0" smtClean="0"/>
            </a:br>
            <a:r>
              <a:rPr lang="en-US" dirty="0" smtClean="0"/>
              <a:t>Keep adding to the document that you have.</a:t>
            </a:r>
            <a:br>
              <a:rPr lang="en-US" dirty="0" smtClean="0"/>
            </a:br>
            <a:r>
              <a:rPr lang="en-US" dirty="0" smtClean="0"/>
              <a:t>Customer Retention Strategy (2 different plans you will use)</a:t>
            </a:r>
            <a:br>
              <a:rPr lang="en-US" dirty="0" smtClean="0"/>
            </a:br>
            <a:r>
              <a:rPr lang="en-US" dirty="0" smtClean="0"/>
              <a:t>Identify your price vs. differentiation </a:t>
            </a:r>
            <a:br>
              <a:rPr lang="en-US" dirty="0" smtClean="0"/>
            </a:br>
            <a:r>
              <a:rPr lang="en-US" dirty="0" smtClean="0"/>
              <a:t>Brainstorm a commercial idea (promotion)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4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P’s of Marketing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41551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6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67924-BB19-4660-B059-DDDE5B665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3C67924-BB19-4660-B059-DDDE5B665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85A9E-A85F-4E66-B06B-E7BCD2854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5385A9E-A85F-4E66-B06B-E7BCD2854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BD870E-0013-442F-ADD0-B98432DF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ABD870E-0013-442F-ADD0-B98432DF9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8F685-1183-4EEE-89A3-FDE0ACA6A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CF8F685-1183-4EEE-89A3-FDE0ACA6A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6105C-041A-4308-B67F-8CC5C136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936105C-041A-4308-B67F-8CC5C1369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F0DF5-7EC0-46DD-8E32-D2F9C1A7F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D5F0DF5-7EC0-46DD-8E32-D2F9C1A7F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1775C-E77A-4EAD-888E-8F3F2362F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7F1775C-E77A-4EAD-888E-8F3F2362F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DD10A-0AF0-43EE-8F6E-3D9A9B51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1EDD10A-0AF0-43EE-8F6E-3D9A9B51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A05D4-3D32-4A26-947E-ACBD328E2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A1A05D4-3D32-4A26-947E-ACBD328E2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product has a life cycle</a:t>
            </a:r>
            <a:endParaRPr lang="en-CA" dirty="0"/>
          </a:p>
        </p:txBody>
      </p:sp>
      <p:pic>
        <p:nvPicPr>
          <p:cNvPr id="1026" name="Picture 2" descr="http://blog.deonbotha.com/wp-content/uploads/sites/4/2011/09/dffc0-product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9" y="1828800"/>
            <a:ext cx="7379081" cy="45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Product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Quality</a:t>
            </a:r>
          </a:p>
          <a:p>
            <a:r>
              <a:rPr lang="en-US" sz="4800" dirty="0" smtClean="0"/>
              <a:t>Design</a:t>
            </a:r>
          </a:p>
          <a:p>
            <a:r>
              <a:rPr lang="en-US" sz="4800" dirty="0" smtClean="0"/>
              <a:t>Features</a:t>
            </a:r>
          </a:p>
          <a:p>
            <a:r>
              <a:rPr lang="en-US" sz="4800" dirty="0" smtClean="0"/>
              <a:t>Packaging</a:t>
            </a:r>
          </a:p>
          <a:p>
            <a:r>
              <a:rPr lang="en-US" sz="4800" dirty="0" smtClean="0"/>
              <a:t>Customer Service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643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CA" dirty="0"/>
          </a:p>
        </p:txBody>
      </p:sp>
      <p:pic>
        <p:nvPicPr>
          <p:cNvPr id="2050" name="Picture 2" descr="http://www.ignitiongroup.com/wp-content/uploads/grap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62" y="1773936"/>
            <a:ext cx="5808876" cy="46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Starbucks?</a:t>
            </a:r>
            <a:endParaRPr lang="en-CA" dirty="0"/>
          </a:p>
        </p:txBody>
      </p:sp>
      <p:pic>
        <p:nvPicPr>
          <p:cNvPr id="3074" name="Picture 2" descr="http://fliiby.com/images/_original/niey4emyq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19" y="1563623"/>
            <a:ext cx="6876161" cy="51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versus PC</a:t>
            </a:r>
            <a:endParaRPr lang="en-CA" dirty="0"/>
          </a:p>
        </p:txBody>
      </p:sp>
      <p:pic>
        <p:nvPicPr>
          <p:cNvPr id="4" name="MAC vs PC-Acciden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8984" y="1920240"/>
            <a:ext cx="7114032" cy="4343400"/>
          </a:xfrm>
        </p:spPr>
      </p:pic>
    </p:spTree>
    <p:extLst>
      <p:ext uri="{BB962C8B-B14F-4D97-AF65-F5344CB8AC3E}">
        <p14:creationId xmlns:p14="http://schemas.microsoft.com/office/powerpoint/2010/main" val="1828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Communicating relevant product information</a:t>
            </a:r>
          </a:p>
          <a:p>
            <a:r>
              <a:rPr lang="en-US" dirty="0" smtClean="0"/>
              <a:t>Advertising, public relations, social media marketing, and etc. (Customer Acquisition)</a:t>
            </a:r>
          </a:p>
          <a:p>
            <a:r>
              <a:rPr lang="en-US" dirty="0" smtClean="0"/>
              <a:t>Ensure brand is communicated effectively on each platform.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20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359</Words>
  <Application>Microsoft Office PowerPoint</Application>
  <PresentationFormat>Widescreen</PresentationFormat>
  <Paragraphs>72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Book Antiqua</vt:lpstr>
      <vt:lpstr>Sales Direction 16X9</vt:lpstr>
      <vt:lpstr>Marketing + Customer Retention</vt:lpstr>
      <vt:lpstr>Homework Check</vt:lpstr>
      <vt:lpstr>4 P’s of Marketing</vt:lpstr>
      <vt:lpstr>Product</vt:lpstr>
      <vt:lpstr>Features of Product</vt:lpstr>
      <vt:lpstr>Price</vt:lpstr>
      <vt:lpstr>Starbucks?</vt:lpstr>
      <vt:lpstr>Apple versus PC</vt:lpstr>
      <vt:lpstr>Promotion</vt:lpstr>
      <vt:lpstr>BUDweiser</vt:lpstr>
      <vt:lpstr>Force-Wagon</vt:lpstr>
      <vt:lpstr>KIA Hamsters</vt:lpstr>
      <vt:lpstr>Place</vt:lpstr>
      <vt:lpstr>Branding Tips</vt:lpstr>
      <vt:lpstr>Customer Retention</vt:lpstr>
      <vt:lpstr>General Customer Retnetion</vt:lpstr>
      <vt:lpstr>Reciprocity</vt:lpstr>
      <vt:lpstr>Reciprocity example</vt:lpstr>
      <vt:lpstr>Customer Support/Service</vt:lpstr>
      <vt:lpstr>Zappos does it again</vt:lpstr>
      <vt:lpstr>Loyalty programs</vt:lpstr>
      <vt:lpstr>Homework:  Keep adding to the document that you have. Customer Retention Strategy (2 different plans you will use) Identify your price vs. differentiation  Brainstorm a commercial idea (promotion)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2014-05-03T06:46:56Z</dcterms:created>
  <dcterms:modified xsi:type="dcterms:W3CDTF">2014-05-03T23:11:44Z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